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4" r:id="rId1"/>
  </p:sldMasterIdLst>
  <p:notesMasterIdLst>
    <p:notesMasterId r:id="rId30"/>
  </p:notesMasterIdLst>
  <p:sldIdLst>
    <p:sldId id="305" r:id="rId2"/>
    <p:sldId id="275" r:id="rId3"/>
    <p:sldId id="309" r:id="rId4"/>
    <p:sldId id="289" r:id="rId5"/>
    <p:sldId id="310" r:id="rId6"/>
    <p:sldId id="312" r:id="rId7"/>
    <p:sldId id="314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315" r:id="rId18"/>
    <p:sldId id="316" r:id="rId19"/>
    <p:sldId id="317" r:id="rId20"/>
    <p:sldId id="321" r:id="rId21"/>
    <p:sldId id="318" r:id="rId22"/>
    <p:sldId id="286" r:id="rId23"/>
    <p:sldId id="320" r:id="rId24"/>
    <p:sldId id="322" r:id="rId25"/>
    <p:sldId id="323" r:id="rId26"/>
    <p:sldId id="324" r:id="rId27"/>
    <p:sldId id="287" r:id="rId28"/>
    <p:sldId id="304" r:id="rId2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00"/>
    <a:srgbClr val="800000"/>
    <a:srgbClr val="9900CC"/>
    <a:srgbClr val="006600"/>
    <a:srgbClr val="FF6600"/>
    <a:srgbClr val="FFFF00"/>
    <a:srgbClr val="FF3300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3" autoAdjust="0"/>
    <p:restoredTop sz="94660"/>
  </p:normalViewPr>
  <p:slideViewPr>
    <p:cSldViewPr>
      <p:cViewPr>
        <p:scale>
          <a:sx n="69" d="100"/>
          <a:sy n="69" d="100"/>
        </p:scale>
        <p:origin x="-336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682E1F7-ABE7-4465-A86C-7C9DED5A4B57}" type="datetimeFigureOut">
              <a:rPr lang="ru-RU"/>
              <a:pPr>
                <a:defRPr/>
              </a:pPr>
              <a:t>28.01.2017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B9CC7CD-2C2D-4352-835D-798DD9A6E6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2908DE3-1CDF-408D-B99A-2C63B9697C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A6684-12B1-4BD1-92DB-4D347C515B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953756C-C6A0-4F1E-8408-6906F512D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CC0C02-91A4-4ACB-B667-30AF4D7C1D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D64AD21-5077-4870-A6F3-1F1C423C38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AB182E-7571-463B-A4A3-394B9D28F3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5EB79-2636-4A37-ACAD-27F678BE69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5D6878-81EF-4F13-850F-DF50A1D770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88993F2-BCBB-4237-8B91-C7E84B3BCE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9B8BE-57AD-48A0-B87F-60DB51CE30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4B91F-584C-45C6-843F-E4F1F110A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81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ru-RU"/>
              <a:t>Кузнецова Е. Ф.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537615B-04D9-4300-B67A-BE580C2C26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3" r:id="rId2"/>
    <p:sldLayoutId id="2147483838" r:id="rId3"/>
    <p:sldLayoutId id="2147483839" r:id="rId4"/>
    <p:sldLayoutId id="2147483840" r:id="rId5"/>
    <p:sldLayoutId id="2147483841" r:id="rId6"/>
    <p:sldLayoutId id="2147483834" r:id="rId7"/>
    <p:sldLayoutId id="2147483842" r:id="rId8"/>
    <p:sldLayoutId id="2147483843" r:id="rId9"/>
    <p:sldLayoutId id="2147483835" r:id="rId10"/>
    <p:sldLayoutId id="214748383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592" y="357166"/>
            <a:ext cx="7344816" cy="1357322"/>
          </a:xfrm>
          <a:ln>
            <a:solidFill>
              <a:srgbClr val="333300"/>
            </a:solidFill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chemeClr val="hlink"/>
                </a:solidFill>
              </a:rPr>
              <a:t>Соединённые </a:t>
            </a:r>
            <a:r>
              <a:rPr lang="ru-RU" sz="2800" dirty="0" smtClean="0">
                <a:solidFill>
                  <a:schemeClr val="hlink"/>
                </a:solidFill>
              </a:rPr>
              <a:t>Штаты Америки.</a:t>
            </a:r>
            <a:br>
              <a:rPr lang="ru-RU" sz="2800" dirty="0" smtClean="0">
                <a:solidFill>
                  <a:schemeClr val="hlink"/>
                </a:solidFill>
              </a:rPr>
            </a:br>
            <a:r>
              <a:rPr lang="ru-RU" sz="2800" dirty="0" smtClean="0">
                <a:solidFill>
                  <a:schemeClr val="hlink"/>
                </a:solidFill>
              </a:rPr>
              <a:t>Особенности хозяйства. Внутренние различия.</a:t>
            </a:r>
            <a:endParaRPr lang="ru-RU" sz="2800" dirty="0">
              <a:solidFill>
                <a:schemeClr val="hlink"/>
              </a:solidFill>
            </a:endParaRPr>
          </a:p>
        </p:txBody>
      </p:sp>
      <p:pic>
        <p:nvPicPr>
          <p:cNvPr id="11268" name="Picture 5" descr="twins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673425"/>
            <a:ext cx="6912768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9552" y="5733256"/>
            <a:ext cx="828092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/>
              <a:t>Учитель географии </a:t>
            </a:r>
            <a:r>
              <a:rPr lang="ru-RU" sz="1800" dirty="0" smtClean="0"/>
              <a:t>МОАУ «СОШ №13» г. Бузулука</a:t>
            </a:r>
            <a:endParaRPr lang="ru-RU" sz="1800" dirty="0"/>
          </a:p>
          <a:p>
            <a:pPr>
              <a:defRPr/>
            </a:pPr>
            <a:r>
              <a:rPr lang="ru-RU" sz="1800" dirty="0" smtClean="0"/>
              <a:t>Несговорова Л.В.</a:t>
            </a:r>
            <a:endParaRPr lang="ru-RU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/>
          <p:cNvSpPr>
            <a:spLocks noChangeArrowheads="1" noChangeShapeType="1" noTextEdit="1"/>
          </p:cNvSpPr>
          <p:nvPr/>
        </p:nvSpPr>
        <p:spPr bwMode="auto">
          <a:xfrm>
            <a:off x="1752600" y="0"/>
            <a:ext cx="6029325" cy="12954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26593"/>
              </a:avLst>
            </a:prstTxWarp>
          </a:bodyPr>
          <a:lstStyle/>
          <a:p>
            <a:r>
              <a:rPr lang="ru-RU" sz="1800" b="1" kern="10" dirty="0" smtClean="0">
                <a:ln w="9525">
                  <a:solidFill>
                    <a:srgbClr val="6600CC"/>
                  </a:solidFill>
                  <a:round/>
                  <a:headEnd/>
                  <a:tailEnd/>
                </a:ln>
                <a:solidFill>
                  <a:srgbClr val="6699FF"/>
                </a:solidFill>
                <a:latin typeface="Times New Roman"/>
                <a:cs typeface="Times New Roman"/>
              </a:rPr>
              <a:t>Общая характеристика хозяйства. </a:t>
            </a:r>
          </a:p>
          <a:p>
            <a:r>
              <a:rPr lang="ru-RU" sz="1800" b="1" kern="10" dirty="0" smtClean="0">
                <a:ln w="9525">
                  <a:solidFill>
                    <a:srgbClr val="6600CC"/>
                  </a:solidFill>
                  <a:round/>
                  <a:headEnd/>
                  <a:tailEnd/>
                </a:ln>
                <a:solidFill>
                  <a:srgbClr val="6699FF"/>
                </a:solidFill>
                <a:latin typeface="Times New Roman"/>
                <a:cs typeface="Times New Roman"/>
              </a:rPr>
              <a:t>Причины</a:t>
            </a:r>
            <a:r>
              <a:rPr lang="ru-RU" sz="1800" b="1" kern="10" dirty="0">
                <a:ln w="9525">
                  <a:solidFill>
                    <a:srgbClr val="6600CC"/>
                  </a:solidFill>
                  <a:round/>
                  <a:headEnd/>
                  <a:tailEnd/>
                </a:ln>
                <a:solidFill>
                  <a:srgbClr val="6699FF"/>
                </a:solidFill>
                <a:latin typeface="Times New Roman"/>
                <a:cs typeface="Times New Roman"/>
              </a:rPr>
              <a:t>, влияющие на темпы хозяйственного развития.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868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 b="1" i="1"/>
              <a:t>США – одно из крупнейших государств мира, обладающее могучим экономическим, научно-техническим и военным потенциалом, которое во многом определяет политику современного мира.</a:t>
            </a:r>
          </a:p>
          <a:p>
            <a:pPr algn="l"/>
            <a:endParaRPr lang="ru-RU" sz="1800" b="1" i="1">
              <a:solidFill>
                <a:srgbClr val="006666"/>
              </a:solidFill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04800" y="2743200"/>
            <a:ext cx="5562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800" b="1"/>
              <a:t>В настоящее время это единственная супердержава</a:t>
            </a:r>
            <a:r>
              <a:rPr lang="ru-RU" sz="1800"/>
              <a:t>. </a:t>
            </a:r>
            <a:r>
              <a:rPr lang="ru-RU" sz="1800" b="1"/>
              <a:t>Современный ВНП страны не имеет себе равных. США являются крупнейшим в мире производителем промышленной и сельскохозяйственной продукции.</a:t>
            </a:r>
            <a:endParaRPr lang="ru-RU" sz="18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581400" y="4294188"/>
            <a:ext cx="55626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000" b="1">
                <a:latin typeface="Lucida Console" pitchFamily="49" charset="0"/>
              </a:rPr>
              <a:t>Для американской экономики характерна высокая концентрация производства и капитала. Крупнейшие американские корпорации являются транснациональными по характеру своих операций. Только среди 500 крупнейших ТНК мира свыше 170 американских.</a:t>
            </a:r>
          </a:p>
        </p:txBody>
      </p:sp>
      <p:pic>
        <p:nvPicPr>
          <p:cNvPr id="27654" name="Picture 6" descr="доллары СШ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9938" y="2643188"/>
            <a:ext cx="3294062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7" descr="PE0156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267200"/>
            <a:ext cx="3509963" cy="232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autoUpdateAnimBg="0"/>
      <p:bldP spid="27652" grpId="0" autoUpdateAnimBg="0"/>
      <p:bldP spid="2765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85750" y="3857625"/>
            <a:ext cx="8572500" cy="1200150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Calibri" pitchFamily="34" charset="0"/>
              </a:rPr>
              <a:t>По численности научного и инженерного персонала и расходам на НИОКР США резко выделяется даже среди высокоразвитых стран.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85750" y="5357813"/>
            <a:ext cx="8624888" cy="120015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Под воздействием НТР в отраслевой структуре ВНП происходит сокращение удельного веса материального производства и возрастание непроизводственной сферы.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14313" y="1928813"/>
            <a:ext cx="8643937" cy="1570037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Отраслями международной специализации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США являются электротехническая и электронная промышленность, автомобилестроение, </a:t>
            </a:r>
            <a:r>
              <a:rPr lang="ru-RU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авиакосмическая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атомная промышленность, биотехнология и т.д.</a:t>
            </a:r>
          </a:p>
        </p:txBody>
      </p:sp>
      <p:sp>
        <p:nvSpPr>
          <p:cNvPr id="28677" name="WordArt 5"/>
          <p:cNvSpPr>
            <a:spLocks noChangeArrowheads="1" noChangeShapeType="1" noTextEdit="1"/>
          </p:cNvSpPr>
          <p:nvPr/>
        </p:nvSpPr>
        <p:spPr bwMode="auto">
          <a:xfrm>
            <a:off x="1428728" y="357166"/>
            <a:ext cx="7000924" cy="1346200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</a:bodyPr>
          <a:lstStyle/>
          <a:p>
            <a:pPr>
              <a:defRPr/>
            </a:pPr>
            <a:r>
              <a:rPr lang="ru-RU" sz="18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Общая характеристика </a:t>
            </a:r>
          </a:p>
          <a:p>
            <a:pPr>
              <a:defRPr/>
            </a:pPr>
            <a:r>
              <a:rPr lang="ru-RU" sz="18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хозяйства.</a:t>
            </a:r>
          </a:p>
        </p:txBody>
      </p:sp>
      <p:pic>
        <p:nvPicPr>
          <p:cNvPr id="28679" name="Picture 7" descr="BS00580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20015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 autoUpdateAnimBg="0"/>
      <p:bldP spid="28675" grpId="0" animBg="1" autoUpdateAnimBg="0"/>
      <p:bldP spid="28676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785926"/>
            <a:ext cx="8229600" cy="4668839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b="1" dirty="0"/>
              <a:t>Свобода С/Х от феодализма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b="1" dirty="0"/>
              <a:t>Большой приток высоко </a:t>
            </a:r>
            <a:r>
              <a:rPr lang="ru-RU" b="1" dirty="0" err="1"/>
              <a:t>квалифициро-ванных</a:t>
            </a:r>
            <a:r>
              <a:rPr lang="ru-RU" b="1" dirty="0"/>
              <a:t> </a:t>
            </a:r>
            <a:r>
              <a:rPr lang="ru-RU" b="1" dirty="0" err="1"/>
              <a:t>специалистов-имигрантов</a:t>
            </a:r>
            <a:endParaRPr lang="ru-RU" b="1" dirty="0"/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b="1" dirty="0"/>
              <a:t>Расширение внутреннего рынка за счёт освоения новых земель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b="1" dirty="0"/>
              <a:t>Богатые природные ресурсы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b="1" dirty="0"/>
              <a:t>Выгодное ЭГП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b="1" dirty="0"/>
              <a:t>Длительный период развития без войн на своей территории</a:t>
            </a:r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Факторы, способствующие высоком уровню хозяйства США: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Хозяйство Северной Амер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025" y="0"/>
            <a:ext cx="9217025" cy="676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042988" y="404813"/>
            <a:ext cx="360362" cy="5688012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763713" y="333375"/>
            <a:ext cx="1008062" cy="431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США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364163" y="3716338"/>
            <a:ext cx="358775" cy="13700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10800000" vert="eaVert" wrap="none" anchor="ctr"/>
          <a:lstStyle/>
          <a:p>
            <a:pPr>
              <a:defRPr/>
            </a:pPr>
            <a:r>
              <a:rPr lang="ru-RU" b="1">
                <a:solidFill>
                  <a:srgbClr val="FF3300"/>
                </a:solidFill>
              </a:rPr>
              <a:t>Россия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 rot="16200000">
            <a:off x="1295400" y="2457450"/>
            <a:ext cx="1079500" cy="431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b="1"/>
              <a:t>Китай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1476375" y="3500438"/>
            <a:ext cx="360363" cy="2592387"/>
          </a:xfrm>
          <a:prstGeom prst="rec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1835150" y="4292600"/>
            <a:ext cx="360363" cy="1800225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 rot="16200000">
            <a:off x="1655762" y="3176588"/>
            <a:ext cx="13684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b="1" dirty="0"/>
              <a:t>Япония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5148263" y="5445125"/>
            <a:ext cx="280987" cy="627063"/>
          </a:xfrm>
          <a:prstGeom prst="rect">
            <a:avLst/>
          </a:prstGeom>
          <a:solidFill>
            <a:srgbClr val="FF33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33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4" grpId="0" animBg="1"/>
      <p:bldP spid="7175" grpId="0" animBg="1"/>
      <p:bldP spid="7176" grpId="0" animBg="1"/>
      <p:bldP spid="7177" grpId="0" animBg="1"/>
      <p:bldP spid="7178" grpId="0" animBg="1"/>
      <p:bldP spid="7179" grpId="0" animBg="1"/>
      <p:bldP spid="71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Промышленность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1571613"/>
            <a:ext cx="8215370" cy="2643206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/>
              <a:t>Занято 25% населения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/>
              <a:t>Высокий уровень концентрации производства и капитала – ТНК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/>
              <a:t>Чётко проявляется переход от </a:t>
            </a:r>
            <a:r>
              <a:rPr lang="ru-RU" dirty="0" err="1"/>
              <a:t>ресурсо</a:t>
            </a:r>
            <a:r>
              <a:rPr lang="ru-RU" dirty="0"/>
              <a:t>- </a:t>
            </a:r>
            <a:r>
              <a:rPr lang="ru-RU" dirty="0" smtClean="0"/>
              <a:t>к </a:t>
            </a:r>
            <a:r>
              <a:rPr lang="ru-RU" dirty="0"/>
              <a:t>энергосберегающим технологиям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ru-RU" dirty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ru-RU" dirty="0"/>
          </a:p>
        </p:txBody>
      </p:sp>
      <p:sp>
        <p:nvSpPr>
          <p:cNvPr id="41993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500938" y="2714625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997" name="AutoShape 1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715250" y="6143625"/>
            <a:ext cx="792163" cy="431800"/>
          </a:xfrm>
          <a:prstGeom prst="rightArrow">
            <a:avLst>
              <a:gd name="adj1" fmla="val 50000"/>
              <a:gd name="adj2" fmla="val 45864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46081" name="Picture 1" descr="C:\Documents and Settings\Администратор\Local Settings\Temporary Internet Files\Content.IE5\GBFQK3G8\MCj0433586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635806"/>
            <a:ext cx="2500330" cy="1649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6083" name="Picture 3" descr="C:\Documents and Settings\Администратор\Local Settings\Temporary Internet Files\Content.IE5\3QB4U87S\MCj04325070000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39" y="4635806"/>
            <a:ext cx="2360723" cy="16240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6084" name="Picture 4" descr="C:\Documents and Settings\Администратор\Local Settings\Temporary Internet Files\Content.IE5\PHZKEL6O\MCj04283310000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2132" y="4572008"/>
            <a:ext cx="2000264" cy="173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nimBg="1"/>
      <p:bldP spid="41993" grpId="0" animBg="1"/>
      <p:bldP spid="4199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Промышленность США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1328"/>
            <a:ext cx="8229600" cy="4525963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добыче нефти, газа, угля, выплавке стали входит в тройку лидеров мира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производству электроэнергии – 1 место в мире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Лидирующие позиции  в химической промышленности, выплавке цветных металлов (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 место)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Лицо страны – производство автомобилей, самолётов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уровню развития  электроники и аэрокосмической техники превосходит все страны мира.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57188" y="3000375"/>
            <a:ext cx="35814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800" b="1">
                <a:solidFill>
                  <a:srgbClr val="33CC33"/>
                </a:solidFill>
                <a:latin typeface="Courier New" pitchFamily="49" charset="0"/>
              </a:rPr>
              <a:t>По численности научного и инженерного персонала и расходам на НИОКР США резко выделяется даже среди высокоразвитых стран.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85750" y="5842000"/>
            <a:ext cx="8610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 b="1">
                <a:cs typeface="Times New Roman" pitchFamily="18" charset="0"/>
              </a:rPr>
              <a:t>Под воздействием НТР в отраслевой структуре ВНП происходит сокращение удельного веса материального производства и возрастание непроизводственной сферы.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457200" y="642938"/>
            <a:ext cx="86868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b="1">
                <a:latin typeface="Courier New" pitchFamily="49" charset="0"/>
              </a:rPr>
              <a:t>Отраслями международной специализации США являются электротехническая и электронная промышленность, автомобилестроение, авиакосмическая, атомная промышленность, биотехнология и т.д.</a:t>
            </a:r>
          </a:p>
        </p:txBody>
      </p:sp>
      <p:pic>
        <p:nvPicPr>
          <p:cNvPr id="28678" name="Picture 6" descr="Ареалы технопарков в СШ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0050" y="2500313"/>
            <a:ext cx="4933950" cy="317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7" descr="BS0058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00563"/>
            <a:ext cx="160020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autoUpdateAnimBg="0"/>
      <p:bldP spid="2867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Добыча неф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98120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WordArt 3"/>
          <p:cNvSpPr>
            <a:spLocks noChangeArrowheads="1" noChangeShapeType="1" noTextEdit="1"/>
          </p:cNvSpPr>
          <p:nvPr/>
        </p:nvSpPr>
        <p:spPr bwMode="auto">
          <a:xfrm>
            <a:off x="457200" y="0"/>
            <a:ext cx="8382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1800" b="1" kern="10">
                <a:ln w="12700">
                  <a:solidFill>
                    <a:srgbClr val="006600"/>
                  </a:solidFill>
                  <a:round/>
                  <a:headEnd/>
                  <a:tailEnd/>
                </a:ln>
                <a:solidFill>
                  <a:srgbClr val="990099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Геогафия основных промышленных комплексов и отраслей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990600" y="685800"/>
            <a:ext cx="7924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800" b="1"/>
              <a:t>США имеют самую мощную топливноэнергетическую промышленность. Основой ее является хорошая обеспеченность энергоресурсами – углем, нефтью, природным газом.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838200" y="1905000"/>
            <a:ext cx="2590800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800" b="1"/>
              <a:t>По разведанным запасам нефти и добыче США занимает 2 место в мире после Саудовской Аравии. Спрос на нефть удовлетворяется за счет добычи внутри страны и импорта</a:t>
            </a:r>
            <a:r>
              <a:rPr lang="ru-RU" sz="1800" b="1">
                <a:solidFill>
                  <a:srgbClr val="006600"/>
                </a:solidFill>
              </a:rPr>
              <a:t>.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7010400" y="1981200"/>
            <a:ext cx="18288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800" b="1"/>
              <a:t>Крупнейшими нефтяными монополиями мира являются «Экссон», «Тексако», «Галф ойл» и другие.</a:t>
            </a:r>
          </a:p>
        </p:txBody>
      </p:sp>
      <p:sp>
        <p:nvSpPr>
          <p:cNvPr id="29703" name="WordArt 7"/>
          <p:cNvSpPr>
            <a:spLocks noChangeArrowheads="1" noChangeShapeType="1" noTextEdit="1"/>
          </p:cNvSpPr>
          <p:nvPr/>
        </p:nvSpPr>
        <p:spPr bwMode="auto">
          <a:xfrm rot="5400000">
            <a:off x="-2362200" y="3352800"/>
            <a:ext cx="5791200" cy="6096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49972"/>
              </a:avLst>
            </a:prstTxWarp>
            <a:scene3d>
              <a:camera prst="legacyPerspectiveFront">
                <a:rot lat="20639990" lon="20699984" rev="0"/>
              </a:camera>
              <a:lightRig rig="legacyNormal3" dir="l"/>
            </a:scene3d>
            <a:sp3d extrusionH="201600" prstMaterial="legacyPlastic">
              <a:extrusionClr>
                <a:srgbClr val="FF9966"/>
              </a:extrusionClr>
            </a:sp3d>
          </a:bodyPr>
          <a:lstStyle/>
          <a:p>
            <a:pPr fontAlgn="auto"/>
            <a:r>
              <a:rPr lang="ru-RU" sz="1800" b="1" kern="10">
                <a:ln w="9525">
                  <a:round/>
                  <a:headEnd/>
                  <a:tailEnd/>
                </a:ln>
                <a:solidFill>
                  <a:srgbClr val="FF7C80"/>
                </a:solidFill>
                <a:latin typeface="Arial"/>
                <a:cs typeface="Arial"/>
              </a:rPr>
              <a:t>ТЭК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1066800" y="4724400"/>
            <a:ext cx="7848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800" b="1">
                <a:latin typeface="Tahoma" pitchFamily="34" charset="0"/>
              </a:rPr>
              <a:t>Потребность в природном газе удовлетворяется за счет собственной добычи и импорта из Канады. По добыче природного газа США уступает лишь России.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990600" y="5715000"/>
            <a:ext cx="787241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800" b="1" i="1">
                <a:latin typeface="Verdana" pitchFamily="34" charset="0"/>
              </a:rPr>
              <a:t>Угольная промышленность остается одной из важнейших отраслей. США находятся в группе лидеров, наряду с Китаем</a:t>
            </a:r>
            <a:r>
              <a:rPr lang="ru-RU" sz="1800" b="1" i="1">
                <a:latin typeface="SimSun" pitchFamily="2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300"/>
                            </p:stCondLst>
                            <p:childTnLst>
                              <p:par>
                                <p:cTn id="18" presetID="16" presetClass="entr" presetSubtype="4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800"/>
                            </p:stCondLst>
                            <p:childTnLst>
                              <p:par>
                                <p:cTn id="22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30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800"/>
                            </p:stCondLst>
                            <p:childTnLst>
                              <p:par>
                                <p:cTn id="30" presetID="5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2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3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  <p:bldP spid="29700" grpId="0" autoUpdateAnimBg="0"/>
      <p:bldP spid="29701" grpId="0" autoUpdateAnimBg="0"/>
      <p:bldP spid="29702" grpId="0" autoUpdateAnimBg="0"/>
      <p:bldP spid="29703" grpId="0" animBg="1"/>
      <p:bldP spid="29704" grpId="0" autoUpdateAnimBg="0"/>
      <p:bldP spid="2970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Политическая карта СШ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77838"/>
            <a:ext cx="8077200" cy="626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3962400" y="45720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943600" y="25146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5791200" y="31242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6" name="AutoShape 6"/>
          <p:cNvSpPr>
            <a:spLocks noChangeArrowheads="1"/>
          </p:cNvSpPr>
          <p:nvPr/>
        </p:nvSpPr>
        <p:spPr bwMode="auto">
          <a:xfrm>
            <a:off x="3657600" y="48006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228600" y="0"/>
            <a:ext cx="6481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1800" b="1"/>
              <a:t>Важнейшими нефте- и газодобывающими штатам являются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781800" y="0"/>
            <a:ext cx="825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000099"/>
                </a:solidFill>
              </a:rPr>
              <a:t>Техас,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7620000" y="0"/>
            <a:ext cx="1006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000099"/>
                </a:solidFill>
              </a:rPr>
              <a:t>Аляска,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7620000" y="381000"/>
            <a:ext cx="1241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000099"/>
                </a:solidFill>
              </a:rPr>
              <a:t>Луизиана,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7575550" y="685800"/>
            <a:ext cx="156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000099"/>
                </a:solidFill>
              </a:rPr>
              <a:t>Калифорния,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7329488" y="1066800"/>
            <a:ext cx="1814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000099"/>
                </a:solidFill>
              </a:rPr>
              <a:t>Нью </a:t>
            </a:r>
            <a:r>
              <a:rPr lang="ru-RU" sz="1800" b="1">
                <a:solidFill>
                  <a:srgbClr val="008000"/>
                </a:solidFill>
              </a:rPr>
              <a:t>–</a:t>
            </a:r>
            <a:r>
              <a:rPr lang="ru-RU" sz="1800" b="1">
                <a:solidFill>
                  <a:srgbClr val="000099"/>
                </a:solidFill>
              </a:rPr>
              <a:t>Мексико,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7620000" y="14478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000099"/>
                </a:solidFill>
              </a:rPr>
              <a:t>Вайоминг</a:t>
            </a:r>
          </a:p>
        </p:txBody>
      </p:sp>
      <p:sp>
        <p:nvSpPr>
          <p:cNvPr id="30734" name="AutoShape 14"/>
          <p:cNvSpPr>
            <a:spLocks noChangeArrowheads="1"/>
          </p:cNvSpPr>
          <p:nvPr/>
        </p:nvSpPr>
        <p:spPr bwMode="auto">
          <a:xfrm>
            <a:off x="1295400" y="39624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35" name="AutoShape 15"/>
          <p:cNvSpPr>
            <a:spLocks noChangeArrowheads="1"/>
          </p:cNvSpPr>
          <p:nvPr/>
        </p:nvSpPr>
        <p:spPr bwMode="auto">
          <a:xfrm>
            <a:off x="990600" y="39624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36" name="AutoShape 16"/>
          <p:cNvSpPr>
            <a:spLocks noChangeArrowheads="1"/>
          </p:cNvSpPr>
          <p:nvPr/>
        </p:nvSpPr>
        <p:spPr bwMode="auto">
          <a:xfrm>
            <a:off x="4495800" y="43434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37" name="AutoShape 17"/>
          <p:cNvSpPr>
            <a:spLocks noChangeArrowheads="1"/>
          </p:cNvSpPr>
          <p:nvPr/>
        </p:nvSpPr>
        <p:spPr bwMode="auto">
          <a:xfrm>
            <a:off x="4267200" y="42672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38" name="AutoShape 18"/>
          <p:cNvSpPr>
            <a:spLocks noChangeArrowheads="1"/>
          </p:cNvSpPr>
          <p:nvPr/>
        </p:nvSpPr>
        <p:spPr bwMode="auto">
          <a:xfrm>
            <a:off x="1143000" y="31242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39" name="AutoShape 19"/>
          <p:cNvSpPr>
            <a:spLocks noChangeArrowheads="1"/>
          </p:cNvSpPr>
          <p:nvPr/>
        </p:nvSpPr>
        <p:spPr bwMode="auto">
          <a:xfrm>
            <a:off x="838200" y="25146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40" name="AutoShape 20"/>
          <p:cNvSpPr>
            <a:spLocks noChangeArrowheads="1"/>
          </p:cNvSpPr>
          <p:nvPr/>
        </p:nvSpPr>
        <p:spPr bwMode="auto">
          <a:xfrm>
            <a:off x="2743200" y="37338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41" name="AutoShape 21"/>
          <p:cNvSpPr>
            <a:spLocks noChangeArrowheads="1"/>
          </p:cNvSpPr>
          <p:nvPr/>
        </p:nvSpPr>
        <p:spPr bwMode="auto">
          <a:xfrm>
            <a:off x="2362200" y="37338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42" name="AutoShape 22"/>
          <p:cNvSpPr>
            <a:spLocks noChangeArrowheads="1"/>
          </p:cNvSpPr>
          <p:nvPr/>
        </p:nvSpPr>
        <p:spPr bwMode="auto">
          <a:xfrm>
            <a:off x="2362200" y="16764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43" name="AutoShape 23"/>
          <p:cNvSpPr>
            <a:spLocks noChangeArrowheads="1"/>
          </p:cNvSpPr>
          <p:nvPr/>
        </p:nvSpPr>
        <p:spPr bwMode="auto">
          <a:xfrm>
            <a:off x="2743200" y="1676400"/>
            <a:ext cx="228600" cy="457200"/>
          </a:xfrm>
          <a:prstGeom prst="triangle">
            <a:avLst>
              <a:gd name="adj" fmla="val 5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7162800" y="1905000"/>
            <a:ext cx="17684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/>
              <a:t>Главный по добыче угольный бассейн -</a:t>
            </a: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7315200" y="3124200"/>
            <a:ext cx="1595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660033"/>
                </a:solidFill>
              </a:rPr>
              <a:t>Аппалачский</a:t>
            </a: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6248400" y="3810000"/>
            <a:ext cx="2679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/>
              <a:t>Ведется добыча также в</a:t>
            </a: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6324600" y="4267200"/>
            <a:ext cx="2555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660033"/>
                </a:solidFill>
              </a:rPr>
              <a:t>Центральном бассейне</a:t>
            </a:r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6689725" y="4914900"/>
            <a:ext cx="2024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660033"/>
                </a:solidFill>
              </a:rPr>
              <a:t>В Горных штатах</a:t>
            </a:r>
          </a:p>
        </p:txBody>
      </p:sp>
      <p:sp>
        <p:nvSpPr>
          <p:cNvPr id="30749" name="Rectangle 29"/>
          <p:cNvSpPr>
            <a:spLocks noChangeArrowheads="1"/>
          </p:cNvSpPr>
          <p:nvPr/>
        </p:nvSpPr>
        <p:spPr bwMode="auto">
          <a:xfrm>
            <a:off x="5410200" y="36576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50" name="Rectangle 30"/>
          <p:cNvSpPr>
            <a:spLocks noChangeArrowheads="1"/>
          </p:cNvSpPr>
          <p:nvPr/>
        </p:nvSpPr>
        <p:spPr bwMode="auto">
          <a:xfrm>
            <a:off x="4800600" y="27432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51" name="Rectangle 31"/>
          <p:cNvSpPr>
            <a:spLocks noChangeArrowheads="1"/>
          </p:cNvSpPr>
          <p:nvPr/>
        </p:nvSpPr>
        <p:spPr bwMode="auto">
          <a:xfrm>
            <a:off x="5105400" y="2667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52" name="Rectangle 32"/>
          <p:cNvSpPr>
            <a:spLocks noChangeArrowheads="1"/>
          </p:cNvSpPr>
          <p:nvPr/>
        </p:nvSpPr>
        <p:spPr bwMode="auto">
          <a:xfrm>
            <a:off x="2514600" y="22098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53" name="Rectangle 33"/>
          <p:cNvSpPr>
            <a:spLocks noChangeArrowheads="1"/>
          </p:cNvSpPr>
          <p:nvPr/>
        </p:nvSpPr>
        <p:spPr bwMode="auto">
          <a:xfrm>
            <a:off x="2590800" y="28956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54" name="Rectangle 34"/>
          <p:cNvSpPr>
            <a:spLocks noChangeArrowheads="1"/>
          </p:cNvSpPr>
          <p:nvPr/>
        </p:nvSpPr>
        <p:spPr bwMode="auto">
          <a:xfrm>
            <a:off x="2514600" y="33528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5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1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4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5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8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0"/>
                            </p:stCondLst>
                            <p:childTnLst>
                              <p:par>
                                <p:cTn id="73" presetID="24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5" dur="1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28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43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8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73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8800"/>
                            </p:stCondLst>
                            <p:childTnLst>
                              <p:par>
                                <p:cTn id="90" presetID="24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" dur="1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300"/>
                            </p:stCondLst>
                            <p:childTnLst>
                              <p:par>
                                <p:cTn id="94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8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33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4800"/>
                            </p:stCondLst>
                            <p:childTnLst>
                              <p:par>
                                <p:cTn id="104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63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78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93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nimBg="1"/>
      <p:bldP spid="30724" grpId="0" animBg="1"/>
      <p:bldP spid="30725" grpId="0" animBg="1"/>
      <p:bldP spid="30726" grpId="0" animBg="1"/>
      <p:bldP spid="30727" grpId="0" autoUpdateAnimBg="0"/>
      <p:bldP spid="30728" grpId="0" autoUpdateAnimBg="0"/>
      <p:bldP spid="30729" grpId="0" autoUpdateAnimBg="0"/>
      <p:bldP spid="30730" grpId="0" autoUpdateAnimBg="0"/>
      <p:bldP spid="30731" grpId="0" autoUpdateAnimBg="0"/>
      <p:bldP spid="30732" grpId="0" autoUpdateAnimBg="0"/>
      <p:bldP spid="30733" grpId="0" autoUpdateAnimBg="0"/>
      <p:bldP spid="30734" grpId="0" animBg="1"/>
      <p:bldP spid="30735" grpId="0" animBg="1"/>
      <p:bldP spid="30736" grpId="0" animBg="1"/>
      <p:bldP spid="30737" grpId="0" animBg="1"/>
      <p:bldP spid="30738" grpId="0" animBg="1"/>
      <p:bldP spid="30739" grpId="0" animBg="1"/>
      <p:bldP spid="30740" grpId="0" animBg="1"/>
      <p:bldP spid="30741" grpId="0" animBg="1"/>
      <p:bldP spid="30742" grpId="0" animBg="1"/>
      <p:bldP spid="30743" grpId="0" animBg="1"/>
      <p:bldP spid="30744" grpId="0" autoUpdateAnimBg="0"/>
      <p:bldP spid="30745" grpId="0" autoUpdateAnimBg="0"/>
      <p:bldP spid="30746" grpId="0" autoUpdateAnimBg="0"/>
      <p:bldP spid="30747" grpId="0" autoUpdateAnimBg="0"/>
      <p:bldP spid="30748" grpId="0" autoUpdateAnimBg="0"/>
      <p:bldP spid="30749" grpId="0" animBg="1"/>
      <p:bldP spid="30750" grpId="0" animBg="1"/>
      <p:bldP spid="30751" grpId="0" animBg="1"/>
      <p:bldP spid="30752" grpId="0" animBg="1"/>
      <p:bldP spid="30753" grpId="0" animBg="1"/>
      <p:bldP spid="307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2"/>
          <p:cNvSpPr>
            <a:spLocks noChangeArrowheads="1" noChangeShapeType="1" noTextEdit="1"/>
          </p:cNvSpPr>
          <p:nvPr/>
        </p:nvSpPr>
        <p:spPr bwMode="auto">
          <a:xfrm rot="5400000">
            <a:off x="-2400300" y="3467100"/>
            <a:ext cx="5867400" cy="4572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fontAlgn="auto"/>
            <a:r>
              <a:rPr lang="ru-RU" sz="1800" b="1" kern="10" dirty="0">
                <a:ln w="9525">
                  <a:solidFill>
                    <a:srgbClr val="990099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энергетика</a:t>
            </a:r>
          </a:p>
        </p:txBody>
      </p:sp>
      <p:pic>
        <p:nvPicPr>
          <p:cNvPr id="31747" name="Picture 3" descr="Ветряки в горах СШ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44958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 descr="Солнечная электростанц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599" y="1143000"/>
            <a:ext cx="2857499" cy="214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914400" y="304800"/>
            <a:ext cx="800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chemeClr val="accent2"/>
                </a:solidFill>
              </a:rPr>
              <a:t>По суммарной мощности электростанций и по производству электроэнергии США занимают 1 место в мире.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1143000" y="1143000"/>
            <a:ext cx="2133600" cy="20145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800" b="1" dirty="0">
                <a:solidFill>
                  <a:srgbClr val="006600"/>
                </a:solidFill>
                <a:latin typeface="Verdana" pitchFamily="34" charset="0"/>
              </a:rPr>
              <a:t>В структуре выработки электроэнергии преобладает производство ее на ТЭС (70%)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3505200" y="2133600"/>
            <a:ext cx="2133600" cy="17399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800" b="1" dirty="0">
                <a:solidFill>
                  <a:srgbClr val="9900CC"/>
                </a:solidFill>
                <a:latin typeface="Lucida Console" pitchFamily="49" charset="0"/>
              </a:rPr>
              <a:t>На долю альтернативных источников энергии приходится около 2%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1219200" y="3886200"/>
            <a:ext cx="1905000" cy="25638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ahoma" pitchFamily="34" charset="0"/>
              </a:rPr>
              <a:t>По числу энергоблоков работающих АЭС США занимают 1 место в мире. Доля выработки около 20%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7086600" y="4114800"/>
            <a:ext cx="1692275" cy="22891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/>
            <a:r>
              <a:rPr lang="ru-RU" sz="1800" b="1" dirty="0">
                <a:solidFill>
                  <a:srgbClr val="660033"/>
                </a:solidFill>
                <a:latin typeface="Arial" charset="0"/>
              </a:rPr>
              <a:t>ГЭС построены на многих реках страны – Колумбия, Теннеси, Колорадо.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75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250"/>
                            </p:stCondLst>
                            <p:childTnLst>
                              <p:par>
                                <p:cTn id="33" presetID="2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750"/>
                            </p:stCondLst>
                            <p:childTnLst>
                              <p:par>
                                <p:cTn id="38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750"/>
                            </p:stCondLst>
                            <p:childTnLst>
                              <p:par>
                                <p:cTn id="45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49" grpId="0" autoUpdateAnimBg="0"/>
      <p:bldP spid="31750" grpId="0" animBg="1" autoUpdateAnimBg="0"/>
      <p:bldP spid="31751" grpId="0" animBg="1" autoUpdateAnimBg="0"/>
      <p:bldP spid="31752" grpId="0" animBg="1" autoUpdateAnimBg="0"/>
      <p:bldP spid="31753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Литье метал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3200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WordArt 3"/>
          <p:cNvSpPr>
            <a:spLocks noChangeArrowheads="1" noChangeShapeType="1" noTextEdit="1"/>
          </p:cNvSpPr>
          <p:nvPr/>
        </p:nvSpPr>
        <p:spPr bwMode="auto">
          <a:xfrm rot="5400000">
            <a:off x="5372100" y="3086100"/>
            <a:ext cx="6324600" cy="6096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fontAlgn="auto"/>
            <a:r>
              <a:rPr lang="ru-RU" sz="1800" b="1" kern="10">
                <a:ln w="12700">
                  <a:solidFill>
                    <a:srgbClr val="C4B596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BCBCB"/>
                  </a:outerShdw>
                </a:effectLst>
                <a:latin typeface="Times New Roman"/>
                <a:cs typeface="Times New Roman"/>
              </a:rPr>
              <a:t>металлургия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581400" y="304800"/>
            <a:ext cx="46482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latin typeface="Verdana" pitchFamily="34" charset="0"/>
              </a:rPr>
              <a:t>По выплавке стали США занимают 3 место в мире. Выплавку черных металлов в стране контролируют несколько крупных компаний. Одна из них – «Юнайтед Стейтс Стил корпорейшн».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04800" y="2895600"/>
            <a:ext cx="3581400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latin typeface="Lucida Console" pitchFamily="49" charset="0"/>
              </a:rPr>
              <a:t>США – крупный производитель основных видов цветных металлов. Развитие отрасли опирается на мощную сырьевую и энергетическую базу. Предприятия располагаются вблизи сырья или вблизи дешевых источников энергии, либо вокруг крупных портовых городов.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1431925" y="4991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800"/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5486400" y="4343400"/>
            <a:ext cx="25146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800" b="1" i="1" dirty="0">
                <a:latin typeface="Arial" charset="0"/>
              </a:rPr>
              <a:t>Алюминиевая промышленность (1 место в мире) в основном работает на импортном сырье (из Ямайки, Гвинеи, Гайаны, Бразилии).</a:t>
            </a:r>
          </a:p>
        </p:txBody>
      </p:sp>
      <p:pic>
        <p:nvPicPr>
          <p:cNvPr id="32776" name="Picture 8" descr="IN00483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438400"/>
            <a:ext cx="1676400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nimBg="1"/>
      <p:bldP spid="32772" grpId="0" autoUpdateAnimBg="0"/>
      <p:bldP spid="32773" grpId="0" autoUpdateAnimBg="0"/>
      <p:bldP spid="3277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581150" y="823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7315200" cy="637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BD10263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962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BD1457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0386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533400" y="381000"/>
            <a:ext cx="1981200" cy="14652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/>
              <a:t>Ведущими центрами черной металлургии являются: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6553200" y="4038600"/>
            <a:ext cx="1279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660033"/>
                </a:solidFill>
              </a:rPr>
              <a:t>Питтсбург</a:t>
            </a:r>
          </a:p>
        </p:txBody>
      </p:sp>
      <p:pic>
        <p:nvPicPr>
          <p:cNvPr id="33800" name="Picture 8" descr="BD10263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895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 descr="BD1457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8862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4610100" y="3848100"/>
            <a:ext cx="687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660033"/>
                </a:solidFill>
              </a:rPr>
              <a:t>Гэри</a:t>
            </a:r>
          </a:p>
        </p:txBody>
      </p:sp>
      <p:pic>
        <p:nvPicPr>
          <p:cNvPr id="33803" name="Picture 11" descr="BD1457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37338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6324600" y="3657600"/>
            <a:ext cx="1211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660033"/>
                </a:solidFill>
              </a:rPr>
              <a:t>Кливленд</a:t>
            </a:r>
          </a:p>
        </p:txBody>
      </p:sp>
      <p:pic>
        <p:nvPicPr>
          <p:cNvPr id="33805" name="Picture 13" descr="BD1457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35052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5943600" y="3352800"/>
            <a:ext cx="104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660033"/>
                </a:solidFill>
              </a:rPr>
              <a:t>Детройт</a:t>
            </a:r>
          </a:p>
        </p:txBody>
      </p:sp>
      <p:pic>
        <p:nvPicPr>
          <p:cNvPr id="33807" name="Picture 15" descr="BD1457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5052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4038600" y="3429000"/>
            <a:ext cx="1152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660033"/>
                </a:solidFill>
              </a:rPr>
              <a:t>Милуоки</a:t>
            </a:r>
          </a:p>
        </p:txBody>
      </p:sp>
      <p:sp>
        <p:nvSpPr>
          <p:cNvPr id="33809" name="AutoShape 17"/>
          <p:cNvSpPr>
            <a:spLocks noChangeArrowheads="1"/>
          </p:cNvSpPr>
          <p:nvPr/>
        </p:nvSpPr>
        <p:spPr bwMode="auto">
          <a:xfrm>
            <a:off x="4572000" y="3048000"/>
            <a:ext cx="304800" cy="228600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0" name="Line 18"/>
          <p:cNvSpPr>
            <a:spLocks noChangeShapeType="1"/>
          </p:cNvSpPr>
          <p:nvPr/>
        </p:nvSpPr>
        <p:spPr bwMode="auto">
          <a:xfrm>
            <a:off x="4800600" y="3276600"/>
            <a:ext cx="228600" cy="228600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1" name="Line 19"/>
          <p:cNvSpPr>
            <a:spLocks noChangeShapeType="1"/>
          </p:cNvSpPr>
          <p:nvPr/>
        </p:nvSpPr>
        <p:spPr bwMode="auto">
          <a:xfrm>
            <a:off x="4876800" y="3276600"/>
            <a:ext cx="1219200" cy="838200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5943600" y="4572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 flipH="1" flipV="1">
            <a:off x="5715000" y="4038600"/>
            <a:ext cx="228600" cy="533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5943600" y="4191000"/>
            <a:ext cx="30480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3815" name="Picture 23" descr="BD1457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38862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16" name="Text Box 24"/>
          <p:cNvSpPr txBox="1">
            <a:spLocks noChangeArrowheads="1"/>
          </p:cNvSpPr>
          <p:nvPr/>
        </p:nvSpPr>
        <p:spPr bwMode="auto">
          <a:xfrm>
            <a:off x="7162800" y="38862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660033"/>
                </a:solidFill>
              </a:rPr>
              <a:t>Балтимор</a:t>
            </a:r>
          </a:p>
        </p:txBody>
      </p:sp>
      <p:sp>
        <p:nvSpPr>
          <p:cNvPr id="33817" name="AutoShape 25"/>
          <p:cNvSpPr>
            <a:spLocks noChangeArrowheads="1"/>
          </p:cNvSpPr>
          <p:nvPr/>
        </p:nvSpPr>
        <p:spPr bwMode="auto">
          <a:xfrm>
            <a:off x="6477000" y="2286000"/>
            <a:ext cx="304800" cy="228600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6705600" y="2590800"/>
            <a:ext cx="304800" cy="1447800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9" name="AutoShape 27"/>
          <p:cNvSpPr>
            <a:spLocks noChangeArrowheads="1"/>
          </p:cNvSpPr>
          <p:nvPr/>
        </p:nvSpPr>
        <p:spPr bwMode="auto">
          <a:xfrm>
            <a:off x="7315200" y="6324600"/>
            <a:ext cx="304800" cy="228600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 flipH="1" flipV="1">
            <a:off x="7010400" y="4419600"/>
            <a:ext cx="457200" cy="1981200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3821" name="Picture 29" descr="BD1457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57150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4648200" y="5562600"/>
            <a:ext cx="110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660033"/>
                </a:solidFill>
              </a:rPr>
              <a:t>Хьюстон</a:t>
            </a:r>
          </a:p>
        </p:txBody>
      </p:sp>
      <p:pic>
        <p:nvPicPr>
          <p:cNvPr id="33823" name="Picture 31" descr="BD1457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5029200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4572000" y="5029200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rgbClr val="660033"/>
                </a:solidFill>
              </a:rPr>
              <a:t>Даллас</a:t>
            </a:r>
          </a:p>
        </p:txBody>
      </p:sp>
      <p:pic>
        <p:nvPicPr>
          <p:cNvPr id="33825" name="Picture 33" descr="BD10263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200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26" name="Text Box 34"/>
          <p:cNvSpPr txBox="1">
            <a:spLocks noChangeArrowheads="1"/>
          </p:cNvSpPr>
          <p:nvPr/>
        </p:nvSpPr>
        <p:spPr bwMode="auto">
          <a:xfrm>
            <a:off x="2667000" y="228600"/>
            <a:ext cx="3262313" cy="915988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/>
              <a:t>Основными районами размещения цветной металлургии являются:</a:t>
            </a:r>
          </a:p>
        </p:txBody>
      </p:sp>
      <p:sp>
        <p:nvSpPr>
          <p:cNvPr id="33827" name="Text Box 35"/>
          <p:cNvSpPr txBox="1">
            <a:spLocks noChangeArrowheads="1"/>
          </p:cNvSpPr>
          <p:nvPr/>
        </p:nvSpPr>
        <p:spPr bwMode="auto">
          <a:xfrm>
            <a:off x="6248400" y="228600"/>
            <a:ext cx="1751013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/>
              <a:t>Горные штаты</a:t>
            </a:r>
          </a:p>
        </p:txBody>
      </p:sp>
      <p:pic>
        <p:nvPicPr>
          <p:cNvPr id="33828" name="Picture 36" descr="BD10263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4648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29" name="Text Box 37"/>
          <p:cNvSpPr txBox="1">
            <a:spLocks noChangeArrowheads="1"/>
          </p:cNvSpPr>
          <p:nvPr/>
        </p:nvSpPr>
        <p:spPr bwMode="auto">
          <a:xfrm>
            <a:off x="2667000" y="3200400"/>
            <a:ext cx="4762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/>
              <a:t>Cu</a:t>
            </a:r>
          </a:p>
          <a:p>
            <a:r>
              <a:rPr lang="en-US" sz="1800" b="1"/>
              <a:t>Zn</a:t>
            </a:r>
          </a:p>
          <a:p>
            <a:r>
              <a:rPr lang="en-US" sz="1800" b="1"/>
              <a:t>Pb</a:t>
            </a:r>
            <a:endParaRPr lang="ru-RU" sz="1800" b="1"/>
          </a:p>
        </p:txBody>
      </p:sp>
      <p:pic>
        <p:nvPicPr>
          <p:cNvPr id="33830" name="Picture 38" descr="BD10263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66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31" name="Text Box 39"/>
          <p:cNvSpPr txBox="1">
            <a:spLocks noChangeArrowheads="1"/>
          </p:cNvSpPr>
          <p:nvPr/>
        </p:nvSpPr>
        <p:spPr bwMode="auto">
          <a:xfrm>
            <a:off x="1666875" y="2476500"/>
            <a:ext cx="476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Cu</a:t>
            </a:r>
          </a:p>
          <a:p>
            <a:r>
              <a:rPr lang="en-US" sz="1800" b="1"/>
              <a:t>Al</a:t>
            </a:r>
            <a:endParaRPr lang="ru-RU" sz="1800" b="1"/>
          </a:p>
        </p:txBody>
      </p:sp>
      <p:pic>
        <p:nvPicPr>
          <p:cNvPr id="33832" name="Picture 40" descr="BD10263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5410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33" name="Text Box 41"/>
          <p:cNvSpPr txBox="1">
            <a:spLocks noChangeArrowheads="1"/>
          </p:cNvSpPr>
          <p:nvPr/>
        </p:nvSpPr>
        <p:spPr bwMode="auto">
          <a:xfrm>
            <a:off x="5486400" y="533400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Al</a:t>
            </a:r>
            <a:endParaRPr lang="ru-RU" sz="1800" b="1"/>
          </a:p>
        </p:txBody>
      </p:sp>
      <p:pic>
        <p:nvPicPr>
          <p:cNvPr id="33834" name="Picture 42" descr="BD10263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876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35" name="Text Box 43"/>
          <p:cNvSpPr txBox="1">
            <a:spLocks noChangeArrowheads="1"/>
          </p:cNvSpPr>
          <p:nvPr/>
        </p:nvSpPr>
        <p:spPr bwMode="auto">
          <a:xfrm>
            <a:off x="5791200" y="487680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Al</a:t>
            </a:r>
            <a:endParaRPr lang="ru-RU" sz="1800" b="1"/>
          </a:p>
        </p:txBody>
      </p:sp>
      <p:sp>
        <p:nvSpPr>
          <p:cNvPr id="33836" name="Text Box 44"/>
          <p:cNvSpPr txBox="1">
            <a:spLocks noChangeArrowheads="1"/>
          </p:cNvSpPr>
          <p:nvPr/>
        </p:nvSpPr>
        <p:spPr bwMode="auto">
          <a:xfrm>
            <a:off x="6248400" y="762000"/>
            <a:ext cx="2017713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/>
              <a:t>Штат Вашингтон</a:t>
            </a:r>
          </a:p>
        </p:txBody>
      </p:sp>
      <p:sp>
        <p:nvSpPr>
          <p:cNvPr id="33837" name="Text Box 45"/>
          <p:cNvSpPr txBox="1">
            <a:spLocks noChangeArrowheads="1"/>
          </p:cNvSpPr>
          <p:nvPr/>
        </p:nvSpPr>
        <p:spPr bwMode="auto">
          <a:xfrm>
            <a:off x="4760913" y="1333500"/>
            <a:ext cx="3752850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/>
              <a:t>Побережье Мексиканского залива</a:t>
            </a:r>
          </a:p>
        </p:txBody>
      </p:sp>
      <p:sp>
        <p:nvSpPr>
          <p:cNvPr id="33838" name="Text Box 46"/>
          <p:cNvSpPr txBox="1">
            <a:spLocks noChangeArrowheads="1"/>
          </p:cNvSpPr>
          <p:nvPr/>
        </p:nvSpPr>
        <p:spPr bwMode="auto">
          <a:xfrm>
            <a:off x="5653088" y="1866900"/>
            <a:ext cx="2268537" cy="3667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/>
              <a:t>В долине р. Теннеси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14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500"/>
                            </p:stCondLst>
                            <p:childTnLst>
                              <p:par>
                                <p:cTn id="32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24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500"/>
                            </p:stCondLst>
                            <p:childTnLst>
                              <p:par>
                                <p:cTn id="47" presetID="24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5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30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5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6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75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9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500"/>
                            </p:stCondLst>
                            <p:childTnLst>
                              <p:par>
                                <p:cTn id="84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2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3500"/>
                            </p:stCondLst>
                            <p:childTnLst>
                              <p:par>
                                <p:cTn id="91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5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800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9500"/>
                            </p:stCondLst>
                            <p:childTnLst>
                              <p:par>
                                <p:cTn id="106" presetID="24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8" dur="1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1000"/>
                            </p:stCondLst>
                            <p:childTnLst>
                              <p:par>
                                <p:cTn id="11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2500"/>
                            </p:stCondLst>
                            <p:childTnLst>
                              <p:par>
                                <p:cTn id="114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6" dur="500"/>
                                        <p:tgtEl>
                                          <p:spTgt spid="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4000"/>
                            </p:stCondLst>
                            <p:childTnLst>
                              <p:par>
                                <p:cTn id="1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5500"/>
                            </p:stCondLst>
                            <p:childTnLst>
                              <p:par>
                                <p:cTn id="1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7000"/>
                            </p:stCondLst>
                            <p:childTnLst>
                              <p:par>
                                <p:cTn id="1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48500"/>
                            </p:stCondLst>
                            <p:childTnLst>
                              <p:par>
                                <p:cTn id="1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00"/>
                            </p:stCondLst>
                            <p:childTnLst>
                              <p:par>
                                <p:cTn id="130" presetID="5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2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1500"/>
                            </p:stCondLst>
                            <p:childTnLst>
                              <p:par>
                                <p:cTn id="134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3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300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4500"/>
                            </p:stCondLst>
                            <p:childTnLst>
                              <p:par>
                                <p:cTn id="141" presetID="5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43" dur="500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6000"/>
                            </p:stCondLst>
                            <p:childTnLst>
                              <p:par>
                                <p:cTn id="14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750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9000"/>
                            </p:stCondLst>
                            <p:childTnLst>
                              <p:par>
                                <p:cTn id="153" presetID="5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5" dur="500"/>
                                        <p:tgtEl>
                                          <p:spTgt spid="3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0500"/>
                            </p:stCondLst>
                            <p:childTnLst>
                              <p:par>
                                <p:cTn id="157" presetID="1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9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2000"/>
                            </p:stCondLst>
                            <p:childTnLst>
                              <p:par>
                                <p:cTn id="16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3500"/>
                            </p:stCondLst>
                            <p:childTnLst>
                              <p:par>
                                <p:cTn id="164" presetID="5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66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 animBg="1" autoUpdateAnimBg="0"/>
      <p:bldP spid="33799" grpId="0" autoUpdateAnimBg="0"/>
      <p:bldP spid="33802" grpId="0" autoUpdateAnimBg="0"/>
      <p:bldP spid="33804" grpId="0" autoUpdateAnimBg="0"/>
      <p:bldP spid="33806" grpId="0" autoUpdateAnimBg="0"/>
      <p:bldP spid="33808" grpId="0" autoUpdateAnimBg="0"/>
      <p:bldP spid="33809" grpId="0" animBg="1"/>
      <p:bldP spid="33810" grpId="0" animBg="1"/>
      <p:bldP spid="33811" grpId="0" animBg="1"/>
      <p:bldP spid="33812" grpId="0" animBg="1"/>
      <p:bldP spid="33813" grpId="0" animBg="1"/>
      <p:bldP spid="33814" grpId="0" animBg="1"/>
      <p:bldP spid="33816" grpId="0" autoUpdateAnimBg="0"/>
      <p:bldP spid="33817" grpId="0" animBg="1"/>
      <p:bldP spid="33818" grpId="0" animBg="1"/>
      <p:bldP spid="33819" grpId="0" animBg="1"/>
      <p:bldP spid="33820" grpId="0" animBg="1"/>
      <p:bldP spid="33822" grpId="0" autoUpdateAnimBg="0"/>
      <p:bldP spid="33824" grpId="0" autoUpdateAnimBg="0"/>
      <p:bldP spid="33826" grpId="0" animBg="1" autoUpdateAnimBg="0"/>
      <p:bldP spid="33827" grpId="0" animBg="1" autoUpdateAnimBg="0"/>
      <p:bldP spid="33829" grpId="0" autoUpdateAnimBg="0"/>
      <p:bldP spid="33831" grpId="0" autoUpdateAnimBg="0"/>
      <p:bldP spid="33833" grpId="0" autoUpdateAnimBg="0"/>
      <p:bldP spid="33835" grpId="0" autoUpdateAnimBg="0"/>
      <p:bldP spid="33836" grpId="0" animBg="1" autoUpdateAnimBg="0"/>
      <p:bldP spid="33837" grpId="0" animBg="1" autoUpdateAnimBg="0"/>
      <p:bldP spid="33838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14313" y="1928813"/>
            <a:ext cx="32004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b="1"/>
              <a:t>Насчитывает десятки тысяч предприятий и тысячи фирм. Крупнейшие монополии в автомобилестроении «Дженерал моторс», «Форд мотор», «Даймлер Крайслер»</a:t>
            </a:r>
          </a:p>
        </p:txBody>
      </p:sp>
      <p:pic>
        <p:nvPicPr>
          <p:cNvPr id="34820" name="Picture 4" descr="TN00332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17526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 descr="TN00686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1752600"/>
            <a:ext cx="137636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643313" y="2500313"/>
            <a:ext cx="37338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b="1"/>
              <a:t>США контролирует 2/3 мирового рынка гражданской авиации. Крупнейшими монополиями являются «Боинг», «Юнайтед текнолоджиз», «Макдонелл Дуглас», «Локхид». Главный район авиастроения – тихоокеанские штаты.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2286000" y="228600"/>
            <a:ext cx="6578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</a:rPr>
              <a:t>Автомобилестроение</a:t>
            </a:r>
            <a:r>
              <a:rPr lang="ru-RU" b="1"/>
              <a:t> распространено в 20 штатах США. Однако главным районом производства остается Приозерье, особенно штат Мичиган с «автомобильной столицей» Детройтом.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4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utoUpdateAnimBg="0"/>
      <p:bldP spid="34822" grpId="0" autoUpdateAnimBg="0"/>
      <p:bldP spid="3482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TN0033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4343400"/>
            <a:ext cx="16494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 descr="BS0058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28600"/>
            <a:ext cx="2287588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WordArt 4"/>
          <p:cNvSpPr>
            <a:spLocks noChangeArrowheads="1" noChangeShapeType="1" noTextEdit="1"/>
          </p:cNvSpPr>
          <p:nvPr/>
        </p:nvSpPr>
        <p:spPr bwMode="auto">
          <a:xfrm rot="5400000">
            <a:off x="-2362200" y="3048000"/>
            <a:ext cx="5943600" cy="6096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fontAlgn="auto"/>
            <a:r>
              <a:rPr lang="ru-RU" sz="1800" b="1" kern="10">
                <a:ln w="12700">
                  <a:solidFill>
                    <a:srgbClr val="CFCB31"/>
                  </a:solidFill>
                  <a:round/>
                  <a:headEnd/>
                  <a:tailEnd/>
                </a:ln>
                <a:solidFill>
                  <a:srgbClr val="CC9900"/>
                </a:solidFill>
                <a:effectLst>
                  <a:outerShdw dist="53882" dir="2700000" algn="ctr" rotWithShape="0">
                    <a:srgbClr val="CBCBCB"/>
                  </a:outerShdw>
                </a:effectLst>
                <a:latin typeface="Times New Roman"/>
                <a:cs typeface="Times New Roman"/>
              </a:rPr>
              <a:t>машиностроение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219200" y="304800"/>
            <a:ext cx="5181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 b="1"/>
              <a:t>Электротехническая и электронная промышленность США выпускает продукцию как промышленного, так и бытового назначения. Мировой рынок ЭВМ контролируют американские фирмы во главе с «Ай-Би-Эм»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066800" y="2438400"/>
            <a:ext cx="772318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 b="1"/>
              <a:t>Активно происходит процесс кооперирования промышленности и науки. Возникли научно-промышленные территориальные комплексы в различных частях США, например «Силиконовая долина» в Калифорнии, которая является ведущим в мире районом по производству полупроводников.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990600" y="4343400"/>
            <a:ext cx="5943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 b="1"/>
              <a:t>Судостроение США сильно уступает по значимости другим отраслям машиностроения. Оно не выдерживает конкуренции с другими странами мира. Центры находятся на Атлантическом побережье и в Мексиканском заливе. Есть судоверфи в районе Великих озер.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5" grpId="0" autoUpdateAnimBg="0"/>
      <p:bldP spid="35846" grpId="0" autoUpdateAnimBg="0"/>
      <p:bldP spid="3584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Нефтеперерабатывающий заво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1214438"/>
            <a:ext cx="3200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WordArt 3"/>
          <p:cNvSpPr>
            <a:spLocks noChangeArrowheads="1" noChangeShapeType="1" noTextEdit="1"/>
          </p:cNvSpPr>
          <p:nvPr/>
        </p:nvSpPr>
        <p:spPr bwMode="auto">
          <a:xfrm>
            <a:off x="1500188" y="0"/>
            <a:ext cx="5857875" cy="11287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r>
              <a:rPr lang="ru-RU" sz="1800" kern="10">
                <a:ln w="9525">
                  <a:solidFill>
                    <a:srgbClr val="9900CC"/>
                  </a:solidFill>
                  <a:round/>
                  <a:headEnd/>
                  <a:tailEnd/>
                </a:ln>
                <a:solidFill>
                  <a:srgbClr val="9900CC"/>
                </a:soli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Химическая промышленность.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214313" y="1000125"/>
            <a:ext cx="24384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800" b="1"/>
              <a:t>По размерам производства продукции США являются одним из мировых лидеров. Здесь господствуют фирмы </a:t>
            </a:r>
            <a:r>
              <a:rPr lang="ru-RU" sz="1800" b="1">
                <a:solidFill>
                  <a:srgbClr val="FF0000"/>
                </a:solidFill>
              </a:rPr>
              <a:t>«Дюпон де Немур», «Доу кемикл», «Монсанто».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6357938" y="1143000"/>
            <a:ext cx="2590800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800" b="1"/>
              <a:t>Основными районами являются штаты Севера, где химия связана с </a:t>
            </a:r>
            <a:r>
              <a:rPr lang="ru-RU" sz="1800" b="1">
                <a:solidFill>
                  <a:srgbClr val="FF0000"/>
                </a:solidFill>
              </a:rPr>
              <a:t>металлургией, автомобилестроением, текстильной промышленностью, сельским хозяйством.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85750" y="3857625"/>
            <a:ext cx="8686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b="1"/>
              <a:t>Большая концентрация химических предприятий наблюдается на побережье Мексиканского залива в штатах, которые богаты сырьем для этой отрасли: нефтью, природным газом и серой.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57188" y="5500688"/>
            <a:ext cx="8526462" cy="1016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ru-RU" sz="2000" b="1" dirty="0"/>
              <a:t>В долине реки Теннеси сложился комплекс энергоемких химических производств. Быстрыми темпами развивается химическая промышленность на Тихоокеанском побережье</a:t>
            </a:r>
            <a:r>
              <a:rPr lang="ru-RU" sz="1800" b="1" dirty="0">
                <a:solidFill>
                  <a:schemeClr val="accent2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8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8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3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 autoUpdateAnimBg="0"/>
      <p:bldP spid="36869" grpId="0" autoUpdateAnimBg="0"/>
      <p:bldP spid="36870" grpId="0" autoUpdateAnimBg="0"/>
      <p:bldP spid="36871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214290"/>
            <a:ext cx="8358214" cy="1357290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/>
              <a:t>Сельское хозяйство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500033" y="1500173"/>
            <a:ext cx="8197879" cy="4714909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b="1" dirty="0"/>
              <a:t>по размерам С/Х продукции превосходит все страны мира 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b="1" dirty="0"/>
              <a:t>По производству зерновых 2-е место, а по экспорту С/Х сырья – 1-е место в мире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b="1" dirty="0"/>
              <a:t>Занято  3% населения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b="1" dirty="0"/>
              <a:t>Производительность труда выше, чем в промышленности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b="1" dirty="0"/>
              <a:t>США – первые в </a:t>
            </a:r>
            <a:r>
              <a:rPr lang="ru-RU" sz="2400" b="1" dirty="0" err="1"/>
              <a:t>агробизнесе</a:t>
            </a:r>
            <a:endParaRPr lang="ru-RU" sz="2400" b="1" dirty="0"/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b="1" dirty="0"/>
              <a:t>Основной тип С/Х предприятия – ферма. </a:t>
            </a:r>
            <a:r>
              <a:rPr lang="ru-RU" sz="2400" b="1" dirty="0" smtClean="0"/>
              <a:t>                                    Тенденция </a:t>
            </a:r>
            <a:r>
              <a:rPr lang="ru-RU" sz="2400" b="1" dirty="0"/>
              <a:t>– роль крупных хозяйств быстро возрастает.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b="1" dirty="0"/>
              <a:t>Особенность – </a:t>
            </a:r>
            <a:r>
              <a:rPr lang="ru-RU" sz="2400" b="1" dirty="0" err="1"/>
              <a:t>постадийная</a:t>
            </a:r>
            <a:r>
              <a:rPr lang="ru-RU" sz="2400" b="1" dirty="0"/>
              <a:t> специализация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 typeface="Wingdings 3" pitchFamily="18" charset="2"/>
              <a:buNone/>
              <a:defRPr/>
            </a:pPr>
            <a:endParaRPr lang="ru-RU" sz="2400" b="1" dirty="0"/>
          </a:p>
        </p:txBody>
      </p:sp>
      <p:pic>
        <p:nvPicPr>
          <p:cNvPr id="46086" name="Picture 2" descr="C:\Documents and Settings\Администратор\Local Settings\Temporary Internet Files\Content.IE5\GBFQK3G8\MCj0428203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25"/>
            <a:ext cx="10445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3" descr="C:\Documents and Settings\Администратор\Local Settings\Temporary Internet Files\Content.IE5\3QB4U87S\MCj0411009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9550" y="214313"/>
            <a:ext cx="1314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4" descr="C:\Documents and Settings\Администратор\Local Settings\Temporary Internet Files\Content.IE5\PHZKEL6O\MCj0197852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3143250"/>
            <a:ext cx="22860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14290"/>
            <a:ext cx="8229600" cy="1041423"/>
          </a:xfrm>
          <a:solidFill>
            <a:schemeClr val="bg1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Транспорт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500174"/>
            <a:ext cx="8229600" cy="4525963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Североамериканский тип.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Развитие всех видов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Большие размеры грузов и перевозок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Большая дальность перевозок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Особая роль автомобилей</a:t>
            </a:r>
          </a:p>
        </p:txBody>
      </p:sp>
      <p:pic>
        <p:nvPicPr>
          <p:cNvPr id="4" name="Рисунок 3" descr="j044038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57688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bd05677_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38" y="3786188"/>
            <a:ext cx="1662112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2" name="Picture 2" descr="C:\Program Files\Microsoft Office\MEDIA\CAGCAT10\j0212957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4857760"/>
            <a:ext cx="1830387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3.33333E-6 L 1.26354 -0.83542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" y="-418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-1.3165 0.00209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8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WordArt 2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6162675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40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Транспортный комплекс</a:t>
            </a:r>
          </a:p>
        </p:txBody>
      </p:sp>
      <p:pic>
        <p:nvPicPr>
          <p:cNvPr id="57347" name="Picture 3" descr="BD05680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000125"/>
            <a:ext cx="19812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 descr="BD05679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142875"/>
            <a:ext cx="2411412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5" descr="BD07281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5029200"/>
            <a:ext cx="13303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6" descr="TN00561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50" y="2928938"/>
            <a:ext cx="17526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2000250" y="4643438"/>
            <a:ext cx="6858000" cy="1920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Основу железнодорожной системы составляют трансконтинентальные магистрали, идущие от Атлантического до Тихоокеанского побережья. Остальные магистрали проложены как в широтном, так и в меридиональном направлении.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323850" y="2565400"/>
            <a:ext cx="6629400" cy="21240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ru-RU" sz="2200" b="1" dirty="0">
                <a:latin typeface="Calibri" pitchFamily="34" charset="0"/>
              </a:rPr>
              <a:t>Быстрому развитию автомобильного транспорта способствовал процесс урбанизации и фермерский тип сельского расселения, а также наличие большой сети хороших автодорог по всей стране, налаженная система тех обслуживания и активная деятельность автомобильных монополий.</a:t>
            </a:r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2000232" y="1071546"/>
            <a:ext cx="6757990" cy="1384995"/>
          </a:xfrm>
          <a:prstGeom prst="rect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ru-RU" sz="2000" b="1" dirty="0">
                <a:latin typeface="Tahoma" pitchFamily="34" charset="0"/>
              </a:rPr>
              <a:t>Авиационный транспорт имеет большое значение в пассажирских перевозках и внутренних и международных. Парк самолетов гражданской авиации – самый большой в мире</a:t>
            </a:r>
            <a:r>
              <a:rPr lang="ru-RU" b="1" dirty="0">
                <a:latin typeface="Tahoma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0"/>
                            </p:stCondLst>
                            <p:childTnLst>
                              <p:par>
                                <p:cTn id="38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ru-RU" sz="3600" dirty="0" smtClean="0">
                <a:solidFill>
                  <a:schemeClr val="bg1"/>
                </a:solidFill>
              </a:rPr>
              <a:t>Технопарки и технополисы в США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1.bmp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142844" y="1214422"/>
            <a:ext cx="8830532" cy="54666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Территориальная структура хозяйства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685925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Концентрация экономической жизни в «окраинных»                                                                                     </a:t>
            </a:r>
            <a:r>
              <a:rPr lang="ru-RU" b="1" dirty="0" err="1" smtClean="0"/>
              <a:t>приокеанских</a:t>
            </a:r>
            <a:r>
              <a:rPr lang="ru-RU" b="1" dirty="0" smtClean="0"/>
              <a:t> и приозёрных  районах.</a:t>
            </a:r>
            <a:endParaRPr lang="ru-RU" b="1" dirty="0"/>
          </a:p>
        </p:txBody>
      </p:sp>
      <p:sp>
        <p:nvSpPr>
          <p:cNvPr id="50180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Кузнецова Е. Ф.</a:t>
            </a:r>
          </a:p>
        </p:txBody>
      </p:sp>
      <p:pic>
        <p:nvPicPr>
          <p:cNvPr id="5" name="Picture 4" descr="map_us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071810"/>
            <a:ext cx="5048255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"/>
            <a:ext cx="7391400" cy="643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2743200" y="228600"/>
            <a:ext cx="6108700" cy="366713"/>
          </a:xfrm>
          <a:prstGeom prst="rect">
            <a:avLst/>
          </a:prstGeom>
          <a:gradFill rotWithShape="0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/>
              <a:t>Социально-экономическое развитие отдельных районов.</a:t>
            </a:r>
          </a:p>
        </p:txBody>
      </p:sp>
      <p:sp>
        <p:nvSpPr>
          <p:cNvPr id="38916" name="AutoShape 4"/>
          <p:cNvSpPr>
            <a:spLocks noChangeArrowheads="1"/>
          </p:cNvSpPr>
          <p:nvPr/>
        </p:nvSpPr>
        <p:spPr bwMode="auto">
          <a:xfrm>
            <a:off x="3429000" y="2209800"/>
            <a:ext cx="2895600" cy="2514600"/>
          </a:xfrm>
          <a:prstGeom prst="star8">
            <a:avLst>
              <a:gd name="adj" fmla="val 38250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800" b="1">
                <a:latin typeface="Lucida Console" pitchFamily="49" charset="0"/>
              </a:rPr>
              <a:t>Средний Запад: </a:t>
            </a:r>
          </a:p>
          <a:p>
            <a:r>
              <a:rPr lang="ru-RU" sz="1800" b="1"/>
              <a:t>район крупной </a:t>
            </a:r>
          </a:p>
          <a:p>
            <a:r>
              <a:rPr lang="ru-RU" sz="1800" b="1"/>
              <a:t>промышленности </a:t>
            </a:r>
          </a:p>
          <a:p>
            <a:r>
              <a:rPr lang="ru-RU" sz="1800" b="1"/>
              <a:t>и с/х</a:t>
            </a:r>
          </a:p>
          <a:p>
            <a:endParaRPr lang="ru-RU" sz="1800"/>
          </a:p>
        </p:txBody>
      </p:sp>
      <p:sp>
        <p:nvSpPr>
          <p:cNvPr id="38917" name="AutoShape 5"/>
          <p:cNvSpPr>
            <a:spLocks noChangeArrowheads="1"/>
          </p:cNvSpPr>
          <p:nvPr/>
        </p:nvSpPr>
        <p:spPr bwMode="auto">
          <a:xfrm>
            <a:off x="6248400" y="2438400"/>
            <a:ext cx="2286000" cy="2057400"/>
          </a:xfrm>
          <a:prstGeom prst="star16">
            <a:avLst>
              <a:gd name="adj" fmla="val 37500"/>
            </a:avLst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800" b="1">
                <a:latin typeface="Lucida Console" pitchFamily="49" charset="0"/>
              </a:rPr>
              <a:t>Северо-Восток</a:t>
            </a:r>
            <a:r>
              <a:rPr lang="ru-RU" sz="1800" b="1"/>
              <a:t>:</a:t>
            </a:r>
          </a:p>
          <a:p>
            <a:r>
              <a:rPr lang="ru-RU" sz="1800" b="1"/>
              <a:t> «мастерская</a:t>
            </a:r>
          </a:p>
          <a:p>
            <a:r>
              <a:rPr lang="ru-RU" sz="1800" b="1"/>
              <a:t> нации»</a:t>
            </a:r>
          </a:p>
        </p:txBody>
      </p:sp>
      <p:sp>
        <p:nvSpPr>
          <p:cNvPr id="38918" name="AutoShape 6"/>
          <p:cNvSpPr>
            <a:spLocks noChangeArrowheads="1"/>
          </p:cNvSpPr>
          <p:nvPr/>
        </p:nvSpPr>
        <p:spPr bwMode="auto">
          <a:xfrm>
            <a:off x="2971800" y="4495800"/>
            <a:ext cx="4267200" cy="1981200"/>
          </a:xfrm>
          <a:prstGeom prst="star24">
            <a:avLst>
              <a:gd name="adj" fmla="val 37500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800" b="1">
                <a:latin typeface="Lucida Console" pitchFamily="49" charset="0"/>
              </a:rPr>
              <a:t>Юг: </a:t>
            </a:r>
          </a:p>
          <a:p>
            <a:r>
              <a:rPr lang="ru-RU" sz="1800" b="1"/>
              <a:t>макрорайон </a:t>
            </a:r>
          </a:p>
          <a:p>
            <a:r>
              <a:rPr lang="ru-RU" sz="1800" b="1"/>
              <a:t>больших </a:t>
            </a:r>
          </a:p>
          <a:p>
            <a:r>
              <a:rPr lang="ru-RU" sz="1800" b="1"/>
              <a:t>перемен.</a:t>
            </a:r>
          </a:p>
          <a:p>
            <a:endParaRPr lang="ru-RU" sz="1800"/>
          </a:p>
        </p:txBody>
      </p:sp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304800" y="2133600"/>
            <a:ext cx="3505200" cy="3581400"/>
          </a:xfrm>
          <a:prstGeom prst="star32">
            <a:avLst>
              <a:gd name="adj" fmla="val 375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800" b="1">
                <a:latin typeface="Lucida Console" pitchFamily="49" charset="0"/>
              </a:rPr>
              <a:t>Запад </a:t>
            </a:r>
            <a:r>
              <a:rPr lang="ru-RU" sz="1800" b="1"/>
              <a:t>– самый молодой</a:t>
            </a:r>
          </a:p>
          <a:p>
            <a:r>
              <a:rPr lang="ru-RU" sz="1800" b="1"/>
              <a:t>и</a:t>
            </a:r>
          </a:p>
          <a:p>
            <a:r>
              <a:rPr lang="ru-RU" sz="1800" b="1"/>
              <a:t>динамичный</a:t>
            </a:r>
          </a:p>
        </p:txBody>
      </p:sp>
      <p:sp>
        <p:nvSpPr>
          <p:cNvPr id="38920" name="AutoShape 8"/>
          <p:cNvSpPr>
            <a:spLocks noChangeArrowheads="1"/>
          </p:cNvSpPr>
          <p:nvPr/>
        </p:nvSpPr>
        <p:spPr bwMode="auto">
          <a:xfrm>
            <a:off x="609600" y="0"/>
            <a:ext cx="2438400" cy="2286000"/>
          </a:xfrm>
          <a:prstGeom prst="star32">
            <a:avLst>
              <a:gd name="adj" fmla="val 37500"/>
            </a:avLst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800" b="1">
                <a:latin typeface="Lucida Console" pitchFamily="49" charset="0"/>
              </a:rPr>
              <a:t>Запад</a:t>
            </a:r>
          </a:p>
        </p:txBody>
      </p:sp>
      <p:sp>
        <p:nvSpPr>
          <p:cNvPr id="38921" name="AutoShape 9"/>
          <p:cNvSpPr>
            <a:spLocks noChangeArrowheads="1"/>
          </p:cNvSpPr>
          <p:nvPr/>
        </p:nvSpPr>
        <p:spPr bwMode="auto">
          <a:xfrm>
            <a:off x="6934200" y="685800"/>
            <a:ext cx="1981200" cy="1371600"/>
          </a:xfrm>
          <a:prstGeom prst="wedgeRoundRectCallout">
            <a:avLst>
              <a:gd name="adj1" fmla="val -4806"/>
              <a:gd name="adj2" fmla="val 76968"/>
              <a:gd name="adj3" fmla="val 16667"/>
            </a:avLst>
          </a:prstGeom>
          <a:gradFill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ru-RU" sz="1800" b="1"/>
              <a:t>Важный экономический район страны</a:t>
            </a:r>
          </a:p>
        </p:txBody>
      </p:sp>
      <p:sp>
        <p:nvSpPr>
          <p:cNvPr id="38922" name="AutoShape 10"/>
          <p:cNvSpPr>
            <a:spLocks noChangeArrowheads="1"/>
          </p:cNvSpPr>
          <p:nvPr/>
        </p:nvSpPr>
        <p:spPr bwMode="auto">
          <a:xfrm>
            <a:off x="4724400" y="762000"/>
            <a:ext cx="1752600" cy="990600"/>
          </a:xfrm>
          <a:prstGeom prst="wedgeEllipseCallout">
            <a:avLst>
              <a:gd name="adj1" fmla="val -42394"/>
              <a:gd name="adj2" fmla="val 96954"/>
            </a:avLst>
          </a:prstGeom>
          <a:gradFill rotWithShape="0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ru-RU" sz="1800" b="1"/>
              <a:t>Житница страны</a:t>
            </a:r>
          </a:p>
        </p:txBody>
      </p:sp>
      <p:sp>
        <p:nvSpPr>
          <p:cNvPr id="38923" name="AutoShape 11"/>
          <p:cNvSpPr>
            <a:spLocks noChangeArrowheads="1"/>
          </p:cNvSpPr>
          <p:nvPr/>
        </p:nvSpPr>
        <p:spPr bwMode="auto">
          <a:xfrm>
            <a:off x="7162800" y="5105400"/>
            <a:ext cx="1752600" cy="1143000"/>
          </a:xfrm>
          <a:prstGeom prst="wedgeRectCallout">
            <a:avLst>
              <a:gd name="adj1" fmla="val -76088"/>
              <a:gd name="adj2" fmla="val 24028"/>
            </a:avLst>
          </a:prstGeom>
          <a:gradFill rotWithShape="0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ru-RU" sz="1800" b="1"/>
              <a:t>Многоликий</a:t>
            </a:r>
          </a:p>
        </p:txBody>
      </p:sp>
      <p:sp>
        <p:nvSpPr>
          <p:cNvPr id="38924" name="AutoShape 12"/>
          <p:cNvSpPr>
            <a:spLocks noChangeArrowheads="1"/>
          </p:cNvSpPr>
          <p:nvPr/>
        </p:nvSpPr>
        <p:spPr bwMode="auto">
          <a:xfrm>
            <a:off x="228600" y="5562600"/>
            <a:ext cx="2743200" cy="1066800"/>
          </a:xfrm>
          <a:prstGeom prst="wedgeRoundRectCallout">
            <a:avLst>
              <a:gd name="adj1" fmla="val -18750"/>
              <a:gd name="adj2" fmla="val -117111"/>
              <a:gd name="adj3" fmla="val 16667"/>
            </a:avLst>
          </a:prstGeom>
          <a:gradFill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ru-RU" sz="1800" b="1"/>
              <a:t>Контрастность выражена особенно сильно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4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7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nimBg="1" autoUpdateAnimBg="0"/>
      <p:bldP spid="38916" grpId="0" animBg="1" autoUpdateAnimBg="0"/>
      <p:bldP spid="38917" grpId="0" animBg="1" autoUpdateAnimBg="0"/>
      <p:bldP spid="38918" grpId="0" animBg="1" autoUpdateAnimBg="0"/>
      <p:bldP spid="38919" grpId="0" animBg="1" autoUpdateAnimBg="0"/>
      <p:bldP spid="38920" grpId="0" animBg="1" autoUpdateAnimBg="0"/>
      <p:bldP spid="38921" grpId="0" animBg="1" autoUpdateAnimBg="0"/>
      <p:bldP spid="38922" grpId="0" animBg="1" autoUpdateAnimBg="0"/>
      <p:bldP spid="38923" grpId="0" animBg="1" autoUpdateAnimBg="0"/>
      <p:bldP spid="38924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22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88913"/>
            <a:ext cx="9144000" cy="6669087"/>
          </a:xfrm>
        </p:spPr>
      </p:pic>
      <p:sp>
        <p:nvSpPr>
          <p:cNvPr id="52228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Кузнецова Е. Ф.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476672"/>
          <a:ext cx="82296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ПРОДУКЦИЯ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РЕГИОН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«КУКУРУЗНЫЙ ПОЯС»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Огайо,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 Индиана, Иллинойс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«МОЛОЧНЫЙ ПОЯС»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Мичиган, Висконсин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«ПШЕНИЧНЫЙ ПОЯС»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Великие равнины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Хлопок и табак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Южные штаты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Фрукты и овощи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Флорида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Сахарный тростник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Гавайи, Мексиканский залив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Настя и Женя\Рабочий стол\TopTradingPartner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7208088" cy="5458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ru-RU" dirty="0" smtClean="0"/>
              <a:t>ТОРГОВЫЕ ПАРТНЕРЫ США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ЭКОНОМИЧЕСКИЕ РЕГИОНЫ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3754760" cy="2404863"/>
          </a:xfrm>
        </p:spPr>
        <p:txBody>
          <a:bodyPr/>
          <a:lstStyle/>
          <a:p>
            <a:r>
              <a:rPr lang="ru-RU" dirty="0" smtClean="0"/>
              <a:t>СЕВЕРО-ВОСТОК</a:t>
            </a:r>
          </a:p>
          <a:p>
            <a:r>
              <a:rPr lang="ru-RU" dirty="0" smtClean="0"/>
              <a:t>СРЕДНИЙ ЗАПАД</a:t>
            </a:r>
          </a:p>
          <a:p>
            <a:r>
              <a:rPr lang="ru-RU" dirty="0" smtClean="0"/>
              <a:t>ЮГ</a:t>
            </a:r>
          </a:p>
          <a:p>
            <a:r>
              <a:rPr lang="ru-RU" dirty="0" smtClean="0"/>
              <a:t>ЗАПАД</a:t>
            </a:r>
            <a:endParaRPr lang="ru-RU" dirty="0"/>
          </a:p>
        </p:txBody>
      </p:sp>
      <p:pic>
        <p:nvPicPr>
          <p:cNvPr id="27650" name="Picture 2" descr="C:\Documents and Settings\Настя и Женя\Рабочий стол\Безымянный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7" y="1628800"/>
            <a:ext cx="5454343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WordArt 2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5344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1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Внешние экономические связи.</a:t>
            </a:r>
          </a:p>
        </p:txBody>
      </p:sp>
      <p:pic>
        <p:nvPicPr>
          <p:cNvPr id="39939" name="Picture 3" descr="BD06662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143000"/>
            <a:ext cx="242093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228600" y="1143000"/>
            <a:ext cx="2895600" cy="2362200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800" b="1" dirty="0"/>
              <a:t>США </a:t>
            </a:r>
          </a:p>
          <a:p>
            <a:r>
              <a:rPr lang="ru-RU" sz="1800" b="1" dirty="0"/>
              <a:t>являются первым</a:t>
            </a:r>
          </a:p>
          <a:p>
            <a:r>
              <a:rPr lang="ru-RU" sz="1800" b="1" dirty="0"/>
              <a:t> торговым партнером </a:t>
            </a:r>
          </a:p>
          <a:p>
            <a:r>
              <a:rPr lang="ru-RU" sz="1800" b="1" dirty="0"/>
              <a:t>для многих</a:t>
            </a:r>
          </a:p>
          <a:p>
            <a:r>
              <a:rPr lang="ru-RU" sz="1800" b="1" dirty="0"/>
              <a:t>государств мира.</a:t>
            </a:r>
          </a:p>
          <a:p>
            <a:endParaRPr lang="ru-RU" sz="1800" dirty="0"/>
          </a:p>
        </p:txBody>
      </p:sp>
      <p:sp>
        <p:nvSpPr>
          <p:cNvPr id="39941" name="AutoShape 5"/>
          <p:cNvSpPr>
            <a:spLocks noChangeArrowheads="1"/>
          </p:cNvSpPr>
          <p:nvPr/>
        </p:nvSpPr>
        <p:spPr bwMode="auto">
          <a:xfrm>
            <a:off x="5867400" y="1219200"/>
            <a:ext cx="2819400" cy="2667000"/>
          </a:xfrm>
          <a:prstGeom prst="flowChartDocumen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800" b="1" dirty="0"/>
              <a:t>Во внешней </a:t>
            </a:r>
          </a:p>
          <a:p>
            <a:r>
              <a:rPr lang="ru-RU" sz="1800" b="1" dirty="0"/>
              <a:t>торговле </a:t>
            </a:r>
          </a:p>
          <a:p>
            <a:r>
              <a:rPr lang="ru-RU" sz="1800" b="1" dirty="0"/>
              <a:t>велика роль</a:t>
            </a:r>
          </a:p>
          <a:p>
            <a:r>
              <a:rPr lang="ru-RU" sz="1800" b="1" dirty="0"/>
              <a:t> соседей: </a:t>
            </a:r>
          </a:p>
          <a:p>
            <a:r>
              <a:rPr lang="ru-RU" sz="1800" b="1" dirty="0"/>
              <a:t>Канады и Мексики, а</a:t>
            </a:r>
          </a:p>
          <a:p>
            <a:r>
              <a:rPr lang="ru-RU" sz="1800" b="1" dirty="0"/>
              <a:t>также Японии, России и </a:t>
            </a:r>
          </a:p>
          <a:p>
            <a:r>
              <a:rPr lang="ru-RU" sz="1800" b="1" dirty="0"/>
              <a:t>стран</a:t>
            </a:r>
          </a:p>
          <a:p>
            <a:r>
              <a:rPr lang="ru-RU" sz="1800" b="1" dirty="0"/>
              <a:t>Зарубежной Европы.</a:t>
            </a:r>
          </a:p>
        </p:txBody>
      </p:sp>
      <p:sp>
        <p:nvSpPr>
          <p:cNvPr id="39942" name="AutoShape 6"/>
          <p:cNvSpPr>
            <a:spLocks noChangeArrowheads="1"/>
          </p:cNvSpPr>
          <p:nvPr/>
        </p:nvSpPr>
        <p:spPr bwMode="auto">
          <a:xfrm>
            <a:off x="304800" y="3657600"/>
            <a:ext cx="3352800" cy="2819400"/>
          </a:xfrm>
          <a:prstGeom prst="flowChartDocumen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800" b="1" dirty="0"/>
              <a:t>Экспорт: продукция </a:t>
            </a:r>
          </a:p>
          <a:p>
            <a:r>
              <a:rPr lang="ru-RU" sz="1800" b="1" dirty="0"/>
              <a:t>машиностроения, </a:t>
            </a:r>
          </a:p>
          <a:p>
            <a:r>
              <a:rPr lang="ru-RU" sz="1800" b="1" dirty="0"/>
              <a:t>продовольствие, химикаты,</a:t>
            </a:r>
          </a:p>
          <a:p>
            <a:r>
              <a:rPr lang="ru-RU" sz="1800" b="1" dirty="0"/>
              <a:t>каменный уголь.</a:t>
            </a:r>
          </a:p>
          <a:p>
            <a:r>
              <a:rPr lang="ru-RU" sz="1800" b="1" dirty="0"/>
              <a:t>Импорт: продовольствие</a:t>
            </a:r>
          </a:p>
          <a:p>
            <a:r>
              <a:rPr lang="ru-RU" sz="1800" b="1" dirty="0"/>
              <a:t>транспортные средства,</a:t>
            </a:r>
          </a:p>
          <a:p>
            <a:r>
              <a:rPr lang="ru-RU" sz="1800" b="1" dirty="0"/>
              <a:t>минеральное сырье</a:t>
            </a:r>
          </a:p>
        </p:txBody>
      </p:sp>
      <p:sp>
        <p:nvSpPr>
          <p:cNvPr id="39943" name="AutoShape 7"/>
          <p:cNvSpPr>
            <a:spLocks noChangeArrowheads="1"/>
          </p:cNvSpPr>
          <p:nvPr/>
        </p:nvSpPr>
        <p:spPr bwMode="auto">
          <a:xfrm>
            <a:off x="3429000" y="3886200"/>
            <a:ext cx="2667000" cy="1676400"/>
          </a:xfrm>
          <a:prstGeom prst="flowChartDocumen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800" b="1" dirty="0"/>
              <a:t>На долю ТНК</a:t>
            </a:r>
          </a:p>
          <a:p>
            <a:r>
              <a:rPr lang="ru-RU" sz="1800" b="1" dirty="0"/>
              <a:t> приходится до 2/3</a:t>
            </a:r>
          </a:p>
          <a:p>
            <a:r>
              <a:rPr lang="ru-RU" sz="1800" b="1" dirty="0"/>
              <a:t> внешнеэкономического</a:t>
            </a:r>
          </a:p>
          <a:p>
            <a:r>
              <a:rPr lang="ru-RU" sz="1800" b="1" dirty="0"/>
              <a:t>оборота США </a:t>
            </a:r>
          </a:p>
        </p:txBody>
      </p:sp>
      <p:sp>
        <p:nvSpPr>
          <p:cNvPr id="39944" name="AutoShape 8"/>
          <p:cNvSpPr>
            <a:spLocks noChangeArrowheads="1"/>
          </p:cNvSpPr>
          <p:nvPr/>
        </p:nvSpPr>
        <p:spPr bwMode="auto">
          <a:xfrm>
            <a:off x="5638800" y="4800600"/>
            <a:ext cx="2362200" cy="1828800"/>
          </a:xfrm>
          <a:prstGeom prst="flowChartDocumen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800" b="1" dirty="0"/>
              <a:t>Большую роль,</a:t>
            </a:r>
          </a:p>
          <a:p>
            <a:r>
              <a:rPr lang="ru-RU" sz="1800" b="1" dirty="0"/>
              <a:t> чем торговля, играет</a:t>
            </a:r>
          </a:p>
          <a:p>
            <a:r>
              <a:rPr lang="ru-RU" sz="1800" b="1" dirty="0"/>
              <a:t>вывоз капитала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  <p:bldP spid="39940" grpId="0" animBg="1" autoUpdateAnimBg="0"/>
      <p:bldP spid="39941" grpId="0" animBg="1" autoUpdateAnimBg="0"/>
      <p:bldP spid="39942" grpId="0" animBg="1" autoUpdateAnimBg="0"/>
      <p:bldP spid="39943" grpId="0" animBg="1" autoUpdateAnimBg="0"/>
      <p:bldP spid="39944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Photo 04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38" y="0"/>
            <a:ext cx="1820862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5" descr="Photo 03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3313"/>
            <a:ext cx="30003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88640"/>
            <a:ext cx="7056784" cy="95436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 dirty="0" smtClean="0"/>
              <a:t>Домашнее задание</a:t>
            </a:r>
            <a:endParaRPr lang="ru-RU" sz="3600" dirty="0"/>
          </a:p>
        </p:txBody>
      </p:sp>
      <p:sp>
        <p:nvSpPr>
          <p:cNvPr id="59397" name="Содержимое 4"/>
          <p:cNvSpPr>
            <a:spLocks noGrp="1"/>
          </p:cNvSpPr>
          <p:nvPr>
            <p:ph idx="1"/>
          </p:nvPr>
        </p:nvSpPr>
        <p:spPr>
          <a:xfrm>
            <a:off x="500063" y="1143000"/>
            <a:ext cx="8229600" cy="4525963"/>
          </a:xfrm>
        </p:spPr>
        <p:txBody>
          <a:bodyPr/>
          <a:lstStyle/>
          <a:p>
            <a:r>
              <a:rPr lang="ru-RU" dirty="0" smtClean="0"/>
              <a:t>§</a:t>
            </a:r>
            <a:r>
              <a:rPr lang="ru-RU" dirty="0" smtClean="0"/>
              <a:t>17 </a:t>
            </a:r>
            <a:endParaRPr lang="ru-RU" dirty="0" smtClean="0"/>
          </a:p>
          <a:p>
            <a:r>
              <a:rPr lang="ru-RU" i="1" dirty="0" smtClean="0"/>
              <a:t>Творческое задание:</a:t>
            </a:r>
            <a:r>
              <a:rPr lang="ru-RU" dirty="0" smtClean="0"/>
              <a:t> Отдых и туризм в США, его доля в ВВП страны; охрана окружающей среды.</a:t>
            </a:r>
          </a:p>
          <a:p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614</TotalTime>
  <Words>1344</Words>
  <Application>Microsoft Office PowerPoint</Application>
  <PresentationFormat>Экран (4:3)</PresentationFormat>
  <Paragraphs>193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Открытая</vt:lpstr>
      <vt:lpstr>Соединённые Штаты Америки. Особенности хозяйства. Внутренние различия.</vt:lpstr>
      <vt:lpstr>Слайд 2</vt:lpstr>
      <vt:lpstr>Слайд 3</vt:lpstr>
      <vt:lpstr>Факторы, способствующие высоком уровню хозяйства США: </vt:lpstr>
      <vt:lpstr>Слайд 5</vt:lpstr>
      <vt:lpstr>Промышленность</vt:lpstr>
      <vt:lpstr>Промышленность США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Сельское хозяйство</vt:lpstr>
      <vt:lpstr> Транспорт </vt:lpstr>
      <vt:lpstr>Слайд 19</vt:lpstr>
      <vt:lpstr>Технопарки и технополисы в США</vt:lpstr>
      <vt:lpstr>Территориальная структура хозяйства</vt:lpstr>
      <vt:lpstr>Слайд 22</vt:lpstr>
      <vt:lpstr>Слайд 23</vt:lpstr>
      <vt:lpstr>Слайд 24</vt:lpstr>
      <vt:lpstr>ТОРГОВЫЕ ПАРТНЕРЫ США</vt:lpstr>
      <vt:lpstr>ЭКОНОМИЧЕСКИЕ РЕГИОНЫ</vt:lpstr>
      <vt:lpstr>Слайд 27</vt:lpstr>
      <vt:lpstr>Домашнее задание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dc:description>Подругина Ольга Алексеевна</dc:description>
  <cp:lastModifiedBy>user</cp:lastModifiedBy>
  <cp:revision>53</cp:revision>
  <dcterms:created xsi:type="dcterms:W3CDTF">1601-01-01T00:00:00Z</dcterms:created>
  <dcterms:modified xsi:type="dcterms:W3CDTF">2017-01-28T18:18:29Z</dcterms:modified>
</cp:coreProperties>
</file>